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5" r:id="rId1"/>
    <p:sldMasterId id="2147483767" r:id="rId2"/>
    <p:sldMasterId id="2147483779" r:id="rId3"/>
    <p:sldMasterId id="2147483791" r:id="rId4"/>
  </p:sldMasterIdLst>
  <p:notesMasterIdLst>
    <p:notesMasterId r:id="rId35"/>
  </p:notesMasterIdLst>
  <p:sldIdLst>
    <p:sldId id="256" r:id="rId5"/>
    <p:sldId id="332" r:id="rId6"/>
    <p:sldId id="257" r:id="rId7"/>
    <p:sldId id="258" r:id="rId8"/>
    <p:sldId id="259" r:id="rId9"/>
    <p:sldId id="266" r:id="rId10"/>
    <p:sldId id="262" r:id="rId11"/>
    <p:sldId id="333" r:id="rId12"/>
    <p:sldId id="334" r:id="rId13"/>
    <p:sldId id="335" r:id="rId14"/>
    <p:sldId id="336" r:id="rId15"/>
    <p:sldId id="337" r:id="rId16"/>
    <p:sldId id="294" r:id="rId17"/>
    <p:sldId id="301" r:id="rId18"/>
    <p:sldId id="303" r:id="rId19"/>
    <p:sldId id="306" r:id="rId20"/>
    <p:sldId id="264" r:id="rId21"/>
    <p:sldId id="269" r:id="rId22"/>
    <p:sldId id="314" r:id="rId23"/>
    <p:sldId id="319" r:id="rId24"/>
    <p:sldId id="320" r:id="rId25"/>
    <p:sldId id="321" r:id="rId26"/>
    <p:sldId id="322" r:id="rId27"/>
    <p:sldId id="323" r:id="rId28"/>
    <p:sldId id="324" r:id="rId29"/>
    <p:sldId id="329" r:id="rId30"/>
    <p:sldId id="330" r:id="rId31"/>
    <p:sldId id="331" r:id="rId32"/>
    <p:sldId id="328" r:id="rId33"/>
    <p:sldId id="31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D1D97-A0CC-47C7-8220-FDAA14247745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D3677-AFFB-4821-A142-162A32BB7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99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5D989-E665-43C3-89C9-DEC949288517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00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CC50-CF13-45B5-BCC5-6A04D9B7A65C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02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70D7E-7A07-4F15-8A81-993247D34E1A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68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D192E-60C1-4C97-85CC-463FCBA4B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20E820-1992-4618-82B3-A20281815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71211D-8DB6-40A7-A2EE-0CABB440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8343-CDD9-468C-8A2B-DCC57FD4E6E0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3B766-E696-46E8-989C-C6B9D381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82B66E-FBB4-472D-96B0-E36E1CCD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6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3A3B5-56D3-49B5-9F5C-4CFF5656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7784D-AC20-4F8B-8B95-4497B325E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558CC8-E0E4-4809-89FC-BAAB79B3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9471-6FEE-476D-AD38-381799AEA88C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B6F6AD-DDCD-4DFD-AC8F-F4EE6E05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D296C1-7DE8-4FE6-BFBB-F8C64850A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428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83496-7B56-4209-9532-08C15910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69C9F8-C109-41BF-A33D-3286D5E63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1518F4-A951-4BE0-9A2C-56A307EE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DCD3-416F-4811-BC93-CB85E69A745F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433A74-14C3-41B5-9141-05D09411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BBDEFC-67FE-4B7A-9337-E6126FC8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314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8DFBF-E933-441B-8782-DBEBA988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CA20E-E175-4E16-BF6F-13ABA881E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59B557-8C54-4071-944C-74FA3F2CB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0839F7-ACA3-42CE-B14F-D7B527B1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3219-95C6-4486-AE29-0FC2EA92C268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F1E7D3-0638-42E2-8225-0E8D8C5C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0525F9-9CD2-48AC-81F8-A714235B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82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EA636-495F-4A81-8433-5B1596D0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F34986-69FE-4935-B561-1333679DD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74FA37-8B32-41B4-BE15-C0B971F5A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25006F-DFF9-43FD-BB2A-F1C10F512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3CF144-A3E3-48B4-BD8A-50B121B91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5F6E89-6D67-403B-A6E0-4019824C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F707-EB71-4FF1-9BA8-A27281275CA4}" type="datetime1">
              <a:rPr lang="ru-RU" smtClean="0"/>
              <a:t>15.06.2019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E0E752-0DE4-4D56-9B94-F0E87328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ED68391-6892-4E87-B6D5-97EA4F1D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523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3A3E8-53CA-46E5-BBB5-695EA3E8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E55FDD-B1C5-4237-A1B0-1265E3AA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0C-8A1F-456E-9830-C3A0FFDDD3A9}" type="datetime1">
              <a:rPr lang="ru-RU" smtClean="0"/>
              <a:t>15.06.2019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2ACBAD-4AA6-47DE-B0C1-2F044F42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C387F6-5488-414B-91F4-78F64E2D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732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CB03AA5-528F-48FE-BD16-3B3F9C57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A479-21F2-4EED-8183-93CB01C2B56B}" type="datetime1">
              <a:rPr lang="ru-RU" smtClean="0"/>
              <a:t>15.06.2019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863AD66-9605-4FB6-B875-F9B5A6D4E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F93E12-0D1B-420B-820A-DF442854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556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3216-4738-40CB-A994-E5692DB06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23B108-40D2-4FF6-86A7-F69315F2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CE1241-81CB-4EA3-84D5-8E6CFF64B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E9B30D-C719-440F-A902-BFAD5A77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4892-6134-43FF-B27F-E5B4F235CE43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DC453A-ECAD-4A6A-9D6A-4A0B9762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C0E495-3CBE-4FA5-A151-8F5D59A1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379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6911C-BE6A-4383-A291-0A67CD7DF996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811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851E7-2DB4-4C2D-8504-4983332A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DFBBAFA-0E6C-4E55-88C5-8293D8E4F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640F9F-4947-403D-BC5F-0D5B2DD6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5BEFC8-2AE8-4904-9C74-71EF2FB3C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4330-20CD-487A-A22D-7779250F49A4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01B91A-900E-43FB-AE19-C16D8536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DE63AB-0D9C-45D5-B787-D54FC36E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586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FDA61-120F-431B-881F-B48B1C9F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1096E2-62BE-438C-8B69-878DD4165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824287-5C3F-40F5-8482-19DE52AF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74C9-F3B8-469F-A091-08C4DF5EA58F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2A4420-F241-4529-B8E8-91E4902A3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188A3A-292F-447B-AB9A-DCC60337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354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7CED353-6AF8-4C4C-A815-529A26DC7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CF1C4E-C358-4995-861C-F0A7B1935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27DEC8-2723-4A54-ADE5-DB8FFFD5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E06A-F8CA-478B-B874-9AA5881EB994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9722C9-8D30-458A-9187-242096D1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FA3936-692D-4E75-9B6D-7DE59769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260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8343-CDD9-468C-8A2B-DCC57FD4E6E0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672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9471-6FEE-476D-AD38-381799AEA88C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070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DCD3-416F-4811-BC93-CB85E69A745F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7914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3219-95C6-4486-AE29-0FC2EA92C268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934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F707-EB71-4FF1-9BA8-A27281275CA4}" type="datetime1">
              <a:rPr lang="ru-RU" smtClean="0"/>
              <a:t>15.06.2019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343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0C-8A1F-456E-9830-C3A0FFDDD3A9}" type="datetime1">
              <a:rPr lang="ru-RU" smtClean="0"/>
              <a:t>15.06.2019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412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A479-21F2-4EED-8183-93CB01C2B56B}" type="datetime1">
              <a:rPr lang="ru-RU" smtClean="0"/>
              <a:t>15.06.2019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0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18FFA-56F6-447B-B373-8D8A156E9547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9019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4892-6134-43FF-B27F-E5B4F235CE43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5571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4330-20CD-487A-A22D-7779250F49A4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821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74C9-F3B8-469F-A091-08C4DF5EA58F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894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E06A-F8CA-478B-B874-9AA5881EB994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5329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8343-CDD9-468C-8A2B-DCC57FD4E6E0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8752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9471-6FEE-476D-AD38-381799AEA88C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0943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DCD3-416F-4811-BC93-CB85E69A745F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73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3219-95C6-4486-AE29-0FC2EA92C268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8289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F707-EB71-4FF1-9BA8-A27281275CA4}" type="datetime1">
              <a:rPr lang="ru-RU" smtClean="0"/>
              <a:t>15.06.2019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797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0C-8A1F-456E-9830-C3A0FFDDD3A9}" type="datetime1">
              <a:rPr lang="ru-RU" smtClean="0"/>
              <a:t>15.06.2019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23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8988-30FB-49B3-9290-DD059FCDC33D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608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A479-21F2-4EED-8183-93CB01C2B56B}" type="datetime1">
              <a:rPr lang="ru-RU" smtClean="0"/>
              <a:t>15.06.2019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8435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D4892-6134-43FF-B27F-E5B4F235CE43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005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4330-20CD-487A-A22D-7779250F49A4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3064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74C9-F3B8-469F-A091-08C4DF5EA58F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139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E06A-F8CA-478B-B874-9AA5881EB994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56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DFCB-E0BC-4C65-8674-D258336BB0CF}" type="datetime1">
              <a:rPr lang="ru-RU" smtClean="0"/>
              <a:t>15.06.2019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2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49287-0C91-41D5-9673-AF6FE7CF66D1}" type="datetime1">
              <a:rPr lang="ru-RU" smtClean="0"/>
              <a:t>15.06.2019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28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7917-717A-4EA6-8F16-F0087DEDB268}" type="datetime1">
              <a:rPr lang="ru-RU" smtClean="0"/>
              <a:t>15.06.2019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24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DB76-1921-4960-A962-C149BA4DC157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20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A8A4-AADE-4755-A50F-D0B8F82A1044}" type="datetime1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6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EDF6EC8-CB16-4D43-9F68-650F5B6006F3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16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352B4-6B54-46D0-ABA7-C1C2448D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4772EE-F834-4BDA-ADF3-1A79FD4A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FFB3ED-B438-40F8-8BAC-BE5BAD2B1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EF794-56D8-478D-80B3-42917B3E20A9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FFF298-4D6F-429B-AF25-8BA0C8D23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E8B4DC-109C-4238-A6D9-1F0EF588E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18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6EC8-CB16-4D43-9F68-650F5B6006F3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46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6EC8-CB16-4D43-9F68-650F5B6006F3}" type="datetime1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8A39-DC4B-4521-9FF8-80ED88A01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15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DD511-A7C8-4FA2-B53A-F193BE5EA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ru-RU" sz="2900" b="1"/>
              <a:t>Метод фундаментальных решений для бигармонического уравнения. </a:t>
            </a:r>
            <a:r>
              <a:rPr lang="ru-RU" sz="2900"/>
              <a:t>Обратная задача объемного потенциала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83EA00-E4F4-4113-ACBB-2AE638C68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ru-RU" dirty="0"/>
              <a:t>Пасько Д. А.</a:t>
            </a:r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5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090D888-6CDB-4CFA-9069-E28CD641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45F6AA-6DD7-4392-A9C0-A9B51A72D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"/>
            <a:ext cx="12192000" cy="31773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6252A5-B6D1-4E80-9695-A0874E1DE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057236"/>
            <a:ext cx="12192000" cy="3813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551A7-0585-4E21-8E7C-146449EAC893}"/>
              </a:ext>
            </a:extLst>
          </p:cNvPr>
          <p:cNvSpPr txBox="1"/>
          <p:nvPr/>
        </p:nvSpPr>
        <p:spPr>
          <a:xfrm>
            <a:off x="9813502" y="1523354"/>
            <a:ext cx="2047066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Плотности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43088-4E3D-4E3B-92B2-BF97CC08CED6}"/>
              </a:ext>
            </a:extLst>
          </p:cNvPr>
          <p:cNvSpPr txBox="1"/>
          <p:nvPr/>
        </p:nvSpPr>
        <p:spPr>
          <a:xfrm>
            <a:off x="9635208" y="4912568"/>
            <a:ext cx="2403653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Потенциалы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E86E3-52CF-4388-8603-5D615C8410EA}"/>
                  </a:ext>
                </a:extLst>
              </p:cNvPr>
              <p:cNvSpPr txBox="1"/>
              <p:nvPr/>
            </p:nvSpPr>
            <p:spPr>
              <a:xfrm>
                <a:off x="10529152" y="6067900"/>
                <a:ext cx="1509709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E86E3-52CF-4388-8603-5D615C841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9152" y="6067900"/>
                <a:ext cx="15097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67933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9C6F22-23E0-4271-A62A-3EFF0D2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223A6A-7E96-46F5-981B-C5A4D734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32142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E14CE6-07CA-4A9B-BAA5-4DE63DD96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3418"/>
            <a:ext cx="12192000" cy="3754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C11D71-EA71-483A-A288-6BDE0D34DC52}"/>
              </a:ext>
            </a:extLst>
          </p:cNvPr>
          <p:cNvSpPr txBox="1"/>
          <p:nvPr/>
        </p:nvSpPr>
        <p:spPr>
          <a:xfrm>
            <a:off x="9813502" y="1523354"/>
            <a:ext cx="2047066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Плотности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82ECAC-C7C7-48C5-937B-C7915CB31CF5}"/>
              </a:ext>
            </a:extLst>
          </p:cNvPr>
          <p:cNvSpPr txBox="1"/>
          <p:nvPr/>
        </p:nvSpPr>
        <p:spPr>
          <a:xfrm>
            <a:off x="9635208" y="4912568"/>
            <a:ext cx="2403653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Потенциалы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535174-E5BF-441D-8071-C8B118D49DA1}"/>
                  </a:ext>
                </a:extLst>
              </p:cNvPr>
              <p:cNvSpPr txBox="1"/>
              <p:nvPr/>
            </p:nvSpPr>
            <p:spPr>
              <a:xfrm>
                <a:off x="10529152" y="6063962"/>
                <a:ext cx="1509709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535174-E5BF-441D-8071-C8B118D49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9152" y="6063962"/>
                <a:ext cx="15097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5145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D613C0-D69C-43DF-8C40-E1334CE3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446C5-9FBC-4D6C-B23F-A941666E8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3428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AF78FA-BEE3-4A1B-8483-88F2ACCBE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288145"/>
            <a:ext cx="12192000" cy="3569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8EA0D-4BEC-481D-A365-704654D58D31}"/>
              </a:ext>
            </a:extLst>
          </p:cNvPr>
          <p:cNvSpPr txBox="1"/>
          <p:nvPr/>
        </p:nvSpPr>
        <p:spPr>
          <a:xfrm>
            <a:off x="9813502" y="1523354"/>
            <a:ext cx="2047066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Плотности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8E417-0EC3-4140-BB70-0043ED27348C}"/>
              </a:ext>
            </a:extLst>
          </p:cNvPr>
          <p:cNvSpPr txBox="1"/>
          <p:nvPr/>
        </p:nvSpPr>
        <p:spPr>
          <a:xfrm>
            <a:off x="9635208" y="4912568"/>
            <a:ext cx="2403653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Потенциалы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06D9C-EA09-46F5-9D56-7BC53952D168}"/>
                  </a:ext>
                </a:extLst>
              </p:cNvPr>
              <p:cNvSpPr txBox="1"/>
              <p:nvPr/>
            </p:nvSpPr>
            <p:spPr>
              <a:xfrm>
                <a:off x="10529152" y="6049100"/>
                <a:ext cx="1509709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06D9C-EA09-46F5-9D56-7BC53952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9152" y="6049100"/>
                <a:ext cx="15097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14714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5F37DD-6FD5-4300-98C7-860995B3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13</a:t>
            </a:fld>
            <a:endParaRPr lang="ru-RU"/>
          </a:p>
        </p:txBody>
      </p:sp>
      <p:pic>
        <p:nvPicPr>
          <p:cNvPr id="4" name="Рисунок 3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DA18C610-12FA-408D-8064-92F81706F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257"/>
            <a:ext cx="6141565" cy="7947907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5F3FE09-4B1F-4C3C-B952-2683A6E94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73" y="-234257"/>
            <a:ext cx="6141565" cy="7947907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34904422-FC1F-4C3C-A12F-9C6CA8782730}"/>
              </a:ext>
            </a:extLst>
          </p:cNvPr>
          <p:cNvSpPr/>
          <p:nvPr/>
        </p:nvSpPr>
        <p:spPr>
          <a:xfrm>
            <a:off x="790112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5AFF3AF-F126-4414-B028-6AB7D79C523D}"/>
              </a:ext>
            </a:extLst>
          </p:cNvPr>
          <p:cNvSpPr/>
          <p:nvPr/>
        </p:nvSpPr>
        <p:spPr>
          <a:xfrm>
            <a:off x="3670638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2AB38D0-E2D0-459C-94D7-21C75FFC0898}"/>
              </a:ext>
            </a:extLst>
          </p:cNvPr>
          <p:cNvSpPr/>
          <p:nvPr/>
        </p:nvSpPr>
        <p:spPr>
          <a:xfrm>
            <a:off x="1359763" y="4351537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3830958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3262AA-C336-4B69-93E0-B9EFC953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14</a:t>
            </a:fld>
            <a:endParaRPr lang="ru-RU"/>
          </a:p>
        </p:txBody>
      </p:sp>
      <p:pic>
        <p:nvPicPr>
          <p:cNvPr id="4" name="Рисунок 3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8867E75B-D9AA-4B2C-85DE-A2F4DB8D2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6525"/>
            <a:ext cx="5996619" cy="776033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AD2A3D-07BD-4A8C-BD72-733C1590B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82" y="-136525"/>
            <a:ext cx="5996619" cy="7760330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0E26CD22-0F89-49D8-AD15-A2DEE346B61F}"/>
              </a:ext>
            </a:extLst>
          </p:cNvPr>
          <p:cNvSpPr/>
          <p:nvPr/>
        </p:nvSpPr>
        <p:spPr>
          <a:xfrm>
            <a:off x="790112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BBA0AD-0DFE-462E-8F95-142AD484F540}"/>
              </a:ext>
            </a:extLst>
          </p:cNvPr>
          <p:cNvSpPr/>
          <p:nvPr/>
        </p:nvSpPr>
        <p:spPr>
          <a:xfrm>
            <a:off x="3670638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8E145A7-2240-492D-9700-FFF3C8A7E455}"/>
              </a:ext>
            </a:extLst>
          </p:cNvPr>
          <p:cNvSpPr/>
          <p:nvPr/>
        </p:nvSpPr>
        <p:spPr>
          <a:xfrm>
            <a:off x="1359763" y="4351537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6502262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4481BB-9EDC-456D-90BA-F836404C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D45F4BD-976A-42A9-B414-75BE5966C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" y="-319089"/>
            <a:ext cx="6159500" cy="7971117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15DACE4-23C1-462E-BA66-8B8D10258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1" y="-319089"/>
            <a:ext cx="6159500" cy="7971117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2F52A646-09D4-489D-A3A2-F8770589CC76}"/>
              </a:ext>
            </a:extLst>
          </p:cNvPr>
          <p:cNvSpPr/>
          <p:nvPr/>
        </p:nvSpPr>
        <p:spPr>
          <a:xfrm>
            <a:off x="790112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1ED64AD-1782-465E-BE0C-C2499E0BFC27}"/>
              </a:ext>
            </a:extLst>
          </p:cNvPr>
          <p:cNvSpPr/>
          <p:nvPr/>
        </p:nvSpPr>
        <p:spPr>
          <a:xfrm>
            <a:off x="3670638" y="523782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CBA1191-E051-45F5-8AD7-7E87B13FD7E6}"/>
              </a:ext>
            </a:extLst>
          </p:cNvPr>
          <p:cNvSpPr/>
          <p:nvPr/>
        </p:nvSpPr>
        <p:spPr>
          <a:xfrm>
            <a:off x="1359763" y="4351537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417293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A1CA83-BC69-4510-B3E5-824A2964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16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0DF116E4-E0C0-4342-9022-B6D1C9366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200863"/>
                  </p:ext>
                </p:extLst>
              </p:nvPr>
            </p:nvGraphicFramePr>
            <p:xfrm>
              <a:off x="1154097" y="248575"/>
              <a:ext cx="10199705" cy="6107779"/>
            </p:xfrm>
            <a:graphic>
              <a:graphicData uri="http://schemas.openxmlformats.org/drawingml/2006/table">
                <a:tbl>
                  <a:tblPr/>
                  <a:tblGrid>
                    <a:gridCol w="1193259">
                      <a:extLst>
                        <a:ext uri="{9D8B030D-6E8A-4147-A177-3AD203B41FA5}">
                          <a16:colId xmlns:a16="http://schemas.microsoft.com/office/drawing/2014/main" val="4016842466"/>
                        </a:ext>
                      </a:extLst>
                    </a:gridCol>
                    <a:gridCol w="1141568">
                      <a:extLst>
                        <a:ext uri="{9D8B030D-6E8A-4147-A177-3AD203B41FA5}">
                          <a16:colId xmlns:a16="http://schemas.microsoft.com/office/drawing/2014/main" val="1822140771"/>
                        </a:ext>
                      </a:extLst>
                    </a:gridCol>
                    <a:gridCol w="2698812">
                      <a:extLst>
                        <a:ext uri="{9D8B030D-6E8A-4147-A177-3AD203B41FA5}">
                          <a16:colId xmlns:a16="http://schemas.microsoft.com/office/drawing/2014/main" val="2970747532"/>
                        </a:ext>
                      </a:extLst>
                    </a:gridCol>
                    <a:gridCol w="2693233">
                      <a:extLst>
                        <a:ext uri="{9D8B030D-6E8A-4147-A177-3AD203B41FA5}">
                          <a16:colId xmlns:a16="http://schemas.microsoft.com/office/drawing/2014/main" val="3223101489"/>
                        </a:ext>
                      </a:extLst>
                    </a:gridCol>
                    <a:gridCol w="2472833">
                      <a:extLst>
                        <a:ext uri="{9D8B030D-6E8A-4147-A177-3AD203B41FA5}">
                          <a16:colId xmlns:a16="http://schemas.microsoft.com/office/drawing/2014/main" val="545714629"/>
                        </a:ext>
                      </a:extLst>
                    </a:gridCol>
                  </a:tblGrid>
                  <a:tr h="16818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область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функция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норма плотности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абсолютная погрешность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относительная погрешность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1175011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0,157079633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0,047123890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788425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0,043301270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0,003247595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7,500000%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2072380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0,706858347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0,157079633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22,222222%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4044395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0,070685835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0,011780972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16,666667%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88453579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кв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0,025000000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0,012500000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5488207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ос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0,019961008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0,004606386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23,076923%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3530241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0,353429174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0,039269908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11,111111%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55737539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0,059539247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0,011907849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3812917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0,942477796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0,117809725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12,500000%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228200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0,057374183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0,000108253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0,188679%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661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0DF116E4-E0C0-4342-9022-B6D1C9366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200863"/>
                  </p:ext>
                </p:extLst>
              </p:nvPr>
            </p:nvGraphicFramePr>
            <p:xfrm>
              <a:off x="1154097" y="248575"/>
              <a:ext cx="10199705" cy="6107779"/>
            </p:xfrm>
            <a:graphic>
              <a:graphicData uri="http://schemas.openxmlformats.org/drawingml/2006/table">
                <a:tbl>
                  <a:tblPr/>
                  <a:tblGrid>
                    <a:gridCol w="1193259">
                      <a:extLst>
                        <a:ext uri="{9D8B030D-6E8A-4147-A177-3AD203B41FA5}">
                          <a16:colId xmlns:a16="http://schemas.microsoft.com/office/drawing/2014/main" val="4016842466"/>
                        </a:ext>
                      </a:extLst>
                    </a:gridCol>
                    <a:gridCol w="1141568">
                      <a:extLst>
                        <a:ext uri="{9D8B030D-6E8A-4147-A177-3AD203B41FA5}">
                          <a16:colId xmlns:a16="http://schemas.microsoft.com/office/drawing/2014/main" val="1822140771"/>
                        </a:ext>
                      </a:extLst>
                    </a:gridCol>
                    <a:gridCol w="2698812">
                      <a:extLst>
                        <a:ext uri="{9D8B030D-6E8A-4147-A177-3AD203B41FA5}">
                          <a16:colId xmlns:a16="http://schemas.microsoft.com/office/drawing/2014/main" val="2970747532"/>
                        </a:ext>
                      </a:extLst>
                    </a:gridCol>
                    <a:gridCol w="2693233">
                      <a:extLst>
                        <a:ext uri="{9D8B030D-6E8A-4147-A177-3AD203B41FA5}">
                          <a16:colId xmlns:a16="http://schemas.microsoft.com/office/drawing/2014/main" val="3223101489"/>
                        </a:ext>
                      </a:extLst>
                    </a:gridCol>
                    <a:gridCol w="2472833">
                      <a:extLst>
                        <a:ext uri="{9D8B030D-6E8A-4147-A177-3AD203B41FA5}">
                          <a16:colId xmlns:a16="http://schemas.microsoft.com/office/drawing/2014/main" val="545714629"/>
                        </a:ext>
                      </a:extLst>
                    </a:gridCol>
                  </a:tblGrid>
                  <a:tr h="16818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область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функция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норма плотности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абсолютная погрешность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относительная погрешность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1175011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378082" r="-690909" b="-9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0,157079633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0,047123890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788425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478082" r="-690909" b="-8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0,043301270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0,003247595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7,500000%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2072380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586111" r="-690909" b="-7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0,706858347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0,157079633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22,222222%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4044395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676712" r="-690909" b="-617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0,070685835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0,011780972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16,666667%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88453579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кв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776712" r="-690909" b="-517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0,025000000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0,012500000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5488207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ос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888889" r="-690909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0,019961008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0,004606386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23,076923%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3530241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975342" r="-690909" b="-3191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0,353429174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0,039269908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11,111111%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55737539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1075342" r="-690909" b="-2191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0,059539247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0,011907849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20,000000%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3812917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кр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1191667" r="-690909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0,942477796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0,117809725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12,500000%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228200"/>
                      </a:ext>
                    </a:extLst>
                  </a:tr>
                  <a:tr h="442593">
                    <a:tc>
                      <a:txBody>
                        <a:bodyPr/>
                        <a:lstStyle/>
                        <a:p>
                          <a:pPr algn="ctr" fontAlgn="ctr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348" t="-1273973" r="-690909" b="-20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0,057374183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0,000108253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0,188679%</a:t>
                          </a:r>
                        </a:p>
                      </a:txBody>
                      <a:tcPr marL="9525" marR="9525" marT="9525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661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B9F4C4C-E38F-4F62-B694-9D77DBF07236}"/>
              </a:ext>
            </a:extLst>
          </p:cNvPr>
          <p:cNvSpPr/>
          <p:nvPr/>
        </p:nvSpPr>
        <p:spPr>
          <a:xfrm>
            <a:off x="1553584" y="2885472"/>
            <a:ext cx="355107" cy="3195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210BBC-2F5A-4DAF-8CAD-FDF22F2ADE22}"/>
              </a:ext>
            </a:extLst>
          </p:cNvPr>
          <p:cNvSpPr/>
          <p:nvPr/>
        </p:nvSpPr>
        <p:spPr>
          <a:xfrm>
            <a:off x="1544698" y="3783367"/>
            <a:ext cx="355107" cy="3195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0E18AA8-089E-44AF-8753-FF60389AC6A3}"/>
              </a:ext>
            </a:extLst>
          </p:cNvPr>
          <p:cNvSpPr/>
          <p:nvPr/>
        </p:nvSpPr>
        <p:spPr>
          <a:xfrm>
            <a:off x="1553585" y="2015145"/>
            <a:ext cx="355107" cy="319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38A2FA6-10B5-4060-B8B6-C2B922CF1137}"/>
              </a:ext>
            </a:extLst>
          </p:cNvPr>
          <p:cNvSpPr/>
          <p:nvPr/>
        </p:nvSpPr>
        <p:spPr>
          <a:xfrm>
            <a:off x="1525539" y="4671414"/>
            <a:ext cx="355107" cy="319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844C807-A7C2-43DC-BECE-4ABC21ACBAC5}"/>
              </a:ext>
            </a:extLst>
          </p:cNvPr>
          <p:cNvSpPr/>
          <p:nvPr/>
        </p:nvSpPr>
        <p:spPr>
          <a:xfrm>
            <a:off x="1535817" y="3336315"/>
            <a:ext cx="355107" cy="319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3788591-17EF-4485-834A-EDC1D9FA1FDA}"/>
              </a:ext>
            </a:extLst>
          </p:cNvPr>
          <p:cNvSpPr/>
          <p:nvPr/>
        </p:nvSpPr>
        <p:spPr>
          <a:xfrm>
            <a:off x="1535817" y="5513884"/>
            <a:ext cx="355107" cy="319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4B216198-E4A9-463C-8E64-A7D32B9DEB18}"/>
              </a:ext>
            </a:extLst>
          </p:cNvPr>
          <p:cNvSpPr/>
          <p:nvPr/>
        </p:nvSpPr>
        <p:spPr>
          <a:xfrm>
            <a:off x="1553585" y="2408750"/>
            <a:ext cx="355107" cy="31959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93054B8A-47E1-4B33-9760-89EA7527E66C}"/>
              </a:ext>
            </a:extLst>
          </p:cNvPr>
          <p:cNvSpPr/>
          <p:nvPr/>
        </p:nvSpPr>
        <p:spPr>
          <a:xfrm>
            <a:off x="1525538" y="5079707"/>
            <a:ext cx="355107" cy="31959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B22C2BE7-E064-4242-974F-9ABD568436A0}"/>
              </a:ext>
            </a:extLst>
          </p:cNvPr>
          <p:cNvSpPr/>
          <p:nvPr/>
        </p:nvSpPr>
        <p:spPr>
          <a:xfrm>
            <a:off x="1526936" y="5962545"/>
            <a:ext cx="355107" cy="31959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задержка 12">
            <a:extLst>
              <a:ext uri="{FF2B5EF4-FFF2-40B4-BE49-F238E27FC236}">
                <a16:creationId xmlns:a16="http://schemas.microsoft.com/office/drawing/2014/main" id="{17E15C55-0B55-40BF-86BD-75DBCEF76E9F}"/>
              </a:ext>
            </a:extLst>
          </p:cNvPr>
          <p:cNvSpPr/>
          <p:nvPr/>
        </p:nvSpPr>
        <p:spPr>
          <a:xfrm rot="16200000">
            <a:off x="1544697" y="4215269"/>
            <a:ext cx="355107" cy="299053"/>
          </a:xfrm>
          <a:prstGeom prst="flowChartDelay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03931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686E7-EBE7-4CDE-A0A7-0CFB3D26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97551" cy="923731"/>
          </a:xfrm>
        </p:spPr>
        <p:txBody>
          <a:bodyPr/>
          <a:lstStyle/>
          <a:p>
            <a:r>
              <a:rPr lang="ru-RU" dirty="0"/>
              <a:t>Неустойчивость ОЗГ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A3DB140-5742-469A-810F-360429AA8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0057" y="355107"/>
                <a:ext cx="6514746" cy="6388911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ru-RU" sz="1800" dirty="0"/>
                  <a:t>Зафиксируем вблизи кривой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800" dirty="0"/>
                  <a:t> точек. Решив задачу минимизации функционала </a:t>
                </a:r>
              </a:p>
              <a:p>
                <a:pPr marL="0" indent="0" algn="just">
                  <a:buNone/>
                </a:pPr>
                <a:endParaRPr lang="ru-RU" sz="1800" dirty="0"/>
              </a:p>
              <a:p>
                <a:pPr marL="0" indent="0" algn="ctr">
                  <a:buNone/>
                </a:pPr>
                <a:r>
                  <a:rPr lang="ru-RU" sz="2000" dirty="0"/>
                  <a:t>	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)=||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nary>
                          <m:naryPr>
                            <m:chr m:val="∑"/>
                            <m:limLoc m:val="undOvr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‍</m:t>
                            </m:r>
                          </m:e>
                        </m:nary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u-RU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             </m:t>
                    </m:r>
                  </m:oMath>
                </a14:m>
                <a:r>
                  <a:rPr lang="ru-RU" sz="2000" dirty="0"/>
                  <a:t> (</a:t>
                </a:r>
                <a:r>
                  <a:rPr lang="ru-RU" sz="2000" b="1" dirty="0"/>
                  <a:t>погрешность для потенциала</a:t>
                </a:r>
                <a:r>
                  <a:rPr lang="ru-RU" sz="2000" dirty="0"/>
                  <a:t>)</a:t>
                </a:r>
              </a:p>
              <a:p>
                <a:pPr marL="0" indent="0" algn="ctr">
                  <a:buNone/>
                </a:pPr>
                <a:endParaRPr lang="ru-RU" sz="1800" dirty="0"/>
              </a:p>
              <a:p>
                <a:pPr marL="0" indent="0" algn="just">
                  <a:buNone/>
                </a:pPr>
                <a:r>
                  <a:rPr lang="ru-RU" sz="1800" dirty="0"/>
                  <a:t>получим набор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ru-RU" sz="180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/>
                  <a:t> и погрешность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ru-RU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/>
                  <a:t>. Ясно, что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800" dirty="0"/>
                  <a:t> должна не возрастать с ростом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800" dirty="0"/>
                  <a:t>, если рост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800" dirty="0"/>
                  <a:t> происходит за счёт добавления новых точек в исходных набор. </a:t>
                </a:r>
              </a:p>
              <a:p>
                <a:pPr algn="just"/>
                <a:r>
                  <a:rPr lang="ru-RU" sz="1800" dirty="0"/>
                  <a:t>Поскольку метод решения гарантирует устойчивую минимизацию, выполнялось условие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=1,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1800" dirty="0"/>
                  <a:t> (устойчива аппроксимация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на</m:t>
                    </m:r>
                    <m:r>
                      <a:rPr lang="ru-RU" sz="18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1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/>
                  <a:t>), однако при подстановке коэффициентов решения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=1,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1800" dirty="0"/>
                  <a:t> в функционал </a:t>
                </a:r>
              </a:p>
              <a:p>
                <a:pPr algn="just"/>
                <a:endParaRPr lang="ru-RU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)=||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ru-RU" sz="24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u-RU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ru-RU" sz="240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/>
                  <a:t>                              (</a:t>
                </a:r>
                <a:r>
                  <a:rPr lang="ru-RU" sz="2400" b="1" dirty="0"/>
                  <a:t>погрешность для плотности</a:t>
                </a:r>
                <a:r>
                  <a:rPr lang="ru-RU" sz="2400" dirty="0"/>
                  <a:t>)</a:t>
                </a:r>
              </a:p>
              <a:p>
                <a:pPr marL="0" indent="0" algn="ctr">
                  <a:buNone/>
                </a:pPr>
                <a:endParaRPr lang="ru-RU" sz="1800" dirty="0"/>
              </a:p>
              <a:p>
                <a:pPr marL="0" indent="0" algn="just">
                  <a:buNone/>
                </a:pPr>
                <a:r>
                  <a:rPr lang="ru-RU" sz="1800" dirty="0"/>
                  <a:t> условие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=1,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8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1800" dirty="0"/>
                  <a:t> не выполнялось.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A3DB140-5742-469A-810F-360429AA8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0057" y="355107"/>
                <a:ext cx="6514746" cy="6388911"/>
              </a:xfrm>
              <a:blipFill>
                <a:blip r:embed="rId2"/>
                <a:stretch>
                  <a:fillRect l="-842" t="-859" r="-18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FABF0-179F-4596-BB0C-C262D9AC02E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0618" y="923730"/>
            <a:ext cx="6001305" cy="6001305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A029E81-50A7-4E9B-A632-CBDEF6DA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19168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1312E7-1103-47D3-8B51-B9CEBF134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31817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F39120-DA5E-45FC-A25A-03B30CE15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16424"/>
            <a:ext cx="12192000" cy="374157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CB490B-C2F8-4492-B6C3-44877223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18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C55FB09-779D-4835-9B40-46378ADC1025}"/>
              </a:ext>
            </a:extLst>
          </p:cNvPr>
          <p:cNvSpPr/>
          <p:nvPr/>
        </p:nvSpPr>
        <p:spPr>
          <a:xfrm>
            <a:off x="10244831" y="1553592"/>
            <a:ext cx="1358283" cy="13582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25F4447-5B18-46EC-87A0-628DF255516F}"/>
              </a:ext>
            </a:extLst>
          </p:cNvPr>
          <p:cNvSpPr/>
          <p:nvPr/>
        </p:nvSpPr>
        <p:spPr>
          <a:xfrm>
            <a:off x="10417945" y="1731923"/>
            <a:ext cx="1012054" cy="1012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7104A4-E974-4C94-B783-06CBF890C043}"/>
              </a:ext>
            </a:extLst>
          </p:cNvPr>
          <p:cNvSpPr/>
          <p:nvPr/>
        </p:nvSpPr>
        <p:spPr>
          <a:xfrm>
            <a:off x="10231514" y="4752313"/>
            <a:ext cx="1358283" cy="135828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BCA1A1-D8FC-4F0E-8F7D-7289D798FDE7}"/>
              </a:ext>
            </a:extLst>
          </p:cNvPr>
          <p:cNvSpPr/>
          <p:nvPr/>
        </p:nvSpPr>
        <p:spPr>
          <a:xfrm>
            <a:off x="10404628" y="4925427"/>
            <a:ext cx="1012054" cy="1012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39B31-A739-49B8-B10C-0574C9BD6C87}"/>
              </a:ext>
            </a:extLst>
          </p:cNvPr>
          <p:cNvSpPr txBox="1"/>
          <p:nvPr/>
        </p:nvSpPr>
        <p:spPr>
          <a:xfrm>
            <a:off x="3893228" y="3659409"/>
            <a:ext cx="480947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ru-RU" sz="2800" b="1" dirty="0"/>
              <a:t>Погрешность для потенциала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78892-08B5-4F5F-9603-845DB18800ED}"/>
              </a:ext>
            </a:extLst>
          </p:cNvPr>
          <p:cNvSpPr txBox="1"/>
          <p:nvPr/>
        </p:nvSpPr>
        <p:spPr>
          <a:xfrm>
            <a:off x="3985334" y="353895"/>
            <a:ext cx="4625266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ru-RU" sz="2800" b="1" dirty="0"/>
              <a:t>Погрешность для плотности</a:t>
            </a:r>
          </a:p>
        </p:txBody>
      </p:sp>
    </p:spTree>
    <p:extLst>
      <p:ext uri="{BB962C8B-B14F-4D97-AF65-F5344CB8AC3E}">
        <p14:creationId xmlns:p14="http://schemas.microsoft.com/office/powerpoint/2010/main" val="2677156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B8886E-49B0-440C-B77E-5B5A42D21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76362"/>
            <a:ext cx="12192000" cy="31741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E791CF-10B3-4898-9042-54EB5BF14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013788"/>
            <a:ext cx="12192000" cy="3844212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6EFC32-AB6A-4166-B0FC-C52CC6C9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19</a:t>
            </a:fld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961086D-CAD1-4E00-81AC-CD16FFB97D48}"/>
              </a:ext>
            </a:extLst>
          </p:cNvPr>
          <p:cNvSpPr/>
          <p:nvPr/>
        </p:nvSpPr>
        <p:spPr>
          <a:xfrm>
            <a:off x="10357746" y="1576088"/>
            <a:ext cx="1408431" cy="14084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47307B5-A7B8-4819-ADE3-9921F8ECE308}"/>
              </a:ext>
            </a:extLst>
          </p:cNvPr>
          <p:cNvSpPr/>
          <p:nvPr/>
        </p:nvSpPr>
        <p:spPr>
          <a:xfrm>
            <a:off x="10511193" y="1731359"/>
            <a:ext cx="1101538" cy="10978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D932839-873A-4FC9-A125-FDB500C55305}"/>
              </a:ext>
            </a:extLst>
          </p:cNvPr>
          <p:cNvSpPr/>
          <p:nvPr/>
        </p:nvSpPr>
        <p:spPr>
          <a:xfrm>
            <a:off x="10357746" y="4852216"/>
            <a:ext cx="1408431" cy="1408431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DD8E412-E343-44CB-BCD0-BCB7CBA8121E}"/>
              </a:ext>
            </a:extLst>
          </p:cNvPr>
          <p:cNvSpPr/>
          <p:nvPr/>
        </p:nvSpPr>
        <p:spPr>
          <a:xfrm>
            <a:off x="10511193" y="5007486"/>
            <a:ext cx="1101538" cy="10978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49B93E-F92B-4DFC-8104-412CD6764E62}"/>
              </a:ext>
            </a:extLst>
          </p:cNvPr>
          <p:cNvSpPr txBox="1"/>
          <p:nvPr/>
        </p:nvSpPr>
        <p:spPr>
          <a:xfrm>
            <a:off x="6951003" y="3546721"/>
            <a:ext cx="2765025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Погрешность для потенциала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0F1CA-CEFB-45EA-A0E2-B28E132D792E}"/>
              </a:ext>
            </a:extLst>
          </p:cNvPr>
          <p:cNvSpPr txBox="1"/>
          <p:nvPr/>
        </p:nvSpPr>
        <p:spPr>
          <a:xfrm>
            <a:off x="6951003" y="2011829"/>
            <a:ext cx="2631648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Погрешность для плотности</a:t>
            </a:r>
          </a:p>
        </p:txBody>
      </p:sp>
    </p:spTree>
    <p:extLst>
      <p:ext uri="{BB962C8B-B14F-4D97-AF65-F5344CB8AC3E}">
        <p14:creationId xmlns:p14="http://schemas.microsoft.com/office/powerpoint/2010/main" val="28055556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3DCD5-0AC1-40F7-89A8-29440E16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5201"/>
          </a:xfrm>
        </p:spPr>
        <p:txBody>
          <a:bodyPr/>
          <a:lstStyle/>
          <a:p>
            <a:r>
              <a:rPr lang="ru-RU" b="1" dirty="0"/>
              <a:t>Содержание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051EC-50E8-4C93-8DEC-7C1D000C9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336" y="1690688"/>
            <a:ext cx="11247268" cy="4550314"/>
          </a:xfrm>
        </p:spPr>
        <p:txBody>
          <a:bodyPr>
            <a:normAutofit/>
          </a:bodyPr>
          <a:lstStyle/>
          <a:p>
            <a:r>
              <a:rPr lang="ru-RU" sz="3200" dirty="0"/>
              <a:t>Постановка обратной задачи гравиметрии (ОЗГ)</a:t>
            </a:r>
          </a:p>
          <a:p>
            <a:r>
              <a:rPr lang="ru-RU" sz="3200" dirty="0"/>
              <a:t>Алгоритм решения ОЗГ</a:t>
            </a:r>
          </a:p>
          <a:p>
            <a:r>
              <a:rPr lang="ru-RU" sz="3200" dirty="0"/>
              <a:t>Примеры работы алгоритма</a:t>
            </a:r>
          </a:p>
          <a:p>
            <a:r>
              <a:rPr lang="ru-RU" sz="3200" dirty="0"/>
              <a:t>Неустойчивость решения</a:t>
            </a:r>
          </a:p>
          <a:p>
            <a:r>
              <a:rPr lang="ru-RU" sz="3200" dirty="0"/>
              <a:t>Постановка краевой задачи для бигармонического уравнения</a:t>
            </a:r>
          </a:p>
          <a:p>
            <a:r>
              <a:rPr lang="ru-RU" sz="3200" dirty="0"/>
              <a:t>Два метода решения</a:t>
            </a:r>
          </a:p>
          <a:p>
            <a:r>
              <a:rPr lang="ru-RU" sz="3200" dirty="0"/>
              <a:t>Выводы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7CAB70-BABC-4509-AD28-EEE43EEB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12223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0422F6-959B-4EE0-BCD3-BF17CD3C5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6475445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9DCFAA-D4D0-4922-88E9-70BC05299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9251" y="0"/>
            <a:ext cx="6229739" cy="685800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FEC803-DD2A-4B8C-A216-C75BF8B0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20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978E9B-1F2B-4744-8EBB-2A9D9D94CC2D}"/>
              </a:ext>
            </a:extLst>
          </p:cNvPr>
          <p:cNvSpPr txBox="1"/>
          <p:nvPr/>
        </p:nvSpPr>
        <p:spPr>
          <a:xfrm>
            <a:off x="5802463" y="2226129"/>
            <a:ext cx="194824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Погрешность для плотности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9D269-1AFF-4E90-A5D2-CBA0CC65CEBE}"/>
              </a:ext>
            </a:extLst>
          </p:cNvPr>
          <p:cNvSpPr txBox="1"/>
          <p:nvPr/>
        </p:nvSpPr>
        <p:spPr>
          <a:xfrm>
            <a:off x="5906663" y="5710608"/>
            <a:ext cx="202744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Погрешность для потенциала</a:t>
            </a:r>
          </a:p>
        </p:txBody>
      </p:sp>
    </p:spTree>
    <p:extLst>
      <p:ext uri="{BB962C8B-B14F-4D97-AF65-F5344CB8AC3E}">
        <p14:creationId xmlns:p14="http://schemas.microsoft.com/office/powerpoint/2010/main" val="293200507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091676-7899-44A0-B035-00622ADE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ru-RU" sz="3400">
                <a:solidFill>
                  <a:srgbClr val="FFFFFF"/>
                </a:solidFill>
              </a:rPr>
              <a:t>Постановка краевой задачи для бигармонического уравнения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72A94F3-2BAF-4A58-A96C-177353F88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0574" y="320231"/>
                <a:ext cx="5852044" cy="6217538"/>
              </a:xfrm>
            </p:spPr>
            <p:txBody>
              <a:bodyPr anchor="ctr">
                <a:normAutofit/>
              </a:bodyPr>
              <a:lstStyle/>
              <a:p>
                <a:r>
                  <a:rPr lang="ru-RU" sz="2400" dirty="0">
                    <a:solidFill>
                      <a:srgbClr val="000000"/>
                    </a:solidFill>
                  </a:rPr>
                  <a:t>Требуется найти функцию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ru-RU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ru-RU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000000"/>
                    </a:solidFill>
                  </a:rPr>
                  <a:t>, удовлетворяющую системе</a:t>
                </a:r>
              </a:p>
              <a:p>
                <a:pPr marL="0" indent="0">
                  <a:buNone/>
                </a:pPr>
                <a:endParaRPr lang="ru-RU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ru-RU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ru-RU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=0,</m:t>
                            </m:r>
                            <m:r>
                              <a:rPr lang="ru-RU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в </m:t>
                            </m:r>
                            <m:r>
                              <m:rPr>
                                <m:sty m:val="p"/>
                              </m:rP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e>
                            <m:f>
                              <m:fPr>
                                <m:ctrlP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ru-RU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ru-RU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den>
                            </m:f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ru-RU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на </m:t>
                            </m:r>
                            <m:r>
                              <a:rPr lang="ru-RU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e>
                            <m:r>
                              <a:rPr lang="ru-RU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ru-RU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2400" b="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на </m:t>
                            </m:r>
                            <m:r>
                              <a:rPr lang="ru-RU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ru-RU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</m:eqArr>
                      </m:e>
                    </m:d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ru-RU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rgbClr val="000000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rgbClr val="000000"/>
                    </a:solidFill>
                  </a:rPr>
                  <a:t> — заданные функции,</a:t>
                </a:r>
              </a:p>
              <a:p>
                <a:pPr marL="0" indent="0">
                  <a:buNone/>
                </a:pPr>
                <a:r>
                  <a:rPr lang="ru-RU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ru-RU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𝝂</m:t>
                        </m:r>
                      </m:den>
                    </m:f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ru-RU" sz="2400" dirty="0">
                    <a:solidFill>
                      <a:srgbClr val="000000"/>
                    </a:solidFill>
                  </a:rPr>
                  <a:t> — производная по нормали к области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2400" dirty="0">
                    <a:solidFill>
                      <a:srgbClr val="000000"/>
                    </a:solidFill>
                  </a:rPr>
                  <a:t>.</a:t>
                </a:r>
              </a:p>
              <a:p>
                <a:endParaRPr lang="ru-RU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D72A94F3-2BAF-4A58-A96C-177353F88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0574" y="320231"/>
                <a:ext cx="5852044" cy="6217538"/>
              </a:xfrm>
              <a:blipFill>
                <a:blip r:embed="rId3"/>
                <a:stretch>
                  <a:fillRect l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A379A5-E433-4F34-B9D9-1A2ECAB8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5D28A39-DC4B-4521-9FF8-80ED88A01777}" type="slidenum">
              <a:rPr lang="ru-RU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21</a:t>
            </a:fld>
            <a:endParaRPr lang="ru-RU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76458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095AB64-945E-4017-99A6-8CA4EC6E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3" y="0"/>
            <a:ext cx="10515600" cy="886691"/>
          </a:xfrm>
        </p:spPr>
        <p:txBody>
          <a:bodyPr/>
          <a:lstStyle/>
          <a:p>
            <a:r>
              <a:rPr lang="ru-RU" dirty="0"/>
              <a:t>Метод решения сведением к ОЗГ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543BE88B-2C72-4CC0-B5DD-CEF9D5C837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35" y="886691"/>
                <a:ext cx="11102266" cy="5834784"/>
              </a:xfrm>
            </p:spPr>
            <p:txBody>
              <a:bodyPr>
                <a:normAutofit fontScale="47500" lnSpcReduction="20000"/>
              </a:bodyPr>
              <a:lstStyle/>
              <a:p>
                <a:pPr algn="just"/>
                <a:r>
                  <a:rPr lang="ru-RU" sz="3100" dirty="0"/>
                  <a:t>Для любой функции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ru-RU" sz="31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310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ru-RU" sz="3100">
                        <a:latin typeface="Cambria Math" panose="02040503050406030204" pitchFamily="18" charset="0"/>
                      </a:rPr>
                      <m:t>),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31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ru-RU" sz="31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100" dirty="0"/>
                  <a:t> при любом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3100" dirty="0"/>
                  <a:t> имеет место равенство</a:t>
                </a:r>
                <a:r>
                  <a:rPr lang="en-US" sz="3100" dirty="0"/>
                  <a:t> (</a:t>
                </a:r>
                <a:r>
                  <a:rPr lang="ru-RU" sz="3100" dirty="0"/>
                  <a:t>представление с помощью интегралов</a:t>
                </a:r>
                <a:r>
                  <a:rPr lang="en-US" sz="3100" dirty="0"/>
                  <a:t>)</a:t>
                </a:r>
                <a:r>
                  <a:rPr lang="ru-RU" sz="3100" dirty="0"/>
                  <a:t>:</a:t>
                </a:r>
              </a:p>
              <a:p>
                <a:pPr algn="just"/>
                <a:endParaRPr lang="ru-RU" sz="3100" dirty="0"/>
              </a:p>
              <a:p>
                <a:pPr marL="0" indent="0" algn="ctr">
                  <a:buNone/>
                </a:pPr>
                <a:r>
                  <a:rPr lang="ru-RU" sz="31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34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r>
                      <m:rPr>
                        <m:sty m:val="p"/>
                      </m:rPr>
                      <a:rPr lang="ru-RU" sz="3400">
                        <a:latin typeface="Cambria Math" panose="02040503050406030204" pitchFamily="18" charset="0"/>
                      </a:rPr>
                      <m:t>Δ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34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d>
                      <m:dPr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ru-RU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𝜕𝜈</m:t>
                            </m:r>
                          </m:den>
                        </m:f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𝜕𝜈</m:t>
                            </m:r>
                          </m:den>
                        </m:f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u-RU" sz="3400" i="1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3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endChr m:val="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34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ru-RU" sz="3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ru-RU" sz="3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3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3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sz="3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sz="3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  <m:mr>
                            <m:e>
                              <m:r>
                                <a:rPr lang="ru-RU" sz="34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ru-RU" sz="3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ru-RU" sz="3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ru-RU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3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ru-RU" sz="3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ru-RU" sz="3100" dirty="0"/>
                  <a:t>               (1)</a:t>
                </a:r>
              </a:p>
              <a:p>
                <a:pPr marL="0" indent="0" algn="just">
                  <a:buNone/>
                </a:pPr>
                <a:endParaRPr lang="ru-RU" sz="3100" dirty="0"/>
              </a:p>
              <a:p>
                <a:pPr marL="0" indent="0" algn="just">
                  <a:buNone/>
                </a:pPr>
                <a:r>
                  <a:rPr lang="ru-RU" sz="3100" dirty="0"/>
                  <a:t>Приближённое решение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ru-RU" sz="3100" dirty="0"/>
                  <a:t> задачи будем искать в виде: </a:t>
                </a:r>
              </a:p>
              <a:p>
                <a:pPr marL="0" indent="0" algn="just">
                  <a:buNone/>
                </a:pPr>
                <a:endParaRPr lang="ru-RU" sz="3100" dirty="0"/>
              </a:p>
              <a:p>
                <a:pPr marL="0" indent="0" algn="ctr">
                  <a:buNone/>
                </a:pPr>
                <a:r>
                  <a:rPr lang="ru-RU" sz="31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34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acc>
                      <m:accPr>
                        <m:chr m:val="̃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4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34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d>
                      <m:dPr>
                        <m:ctrlPr>
                          <a:rPr lang="ru-RU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ru-RU" sz="3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ru-RU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𝜕𝜈</m:t>
                            </m:r>
                          </m:den>
                        </m:f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ru-RU" sz="3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u-RU" sz="3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3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4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3100" dirty="0"/>
                  <a:t>                                                                   (2)</a:t>
                </a:r>
              </a:p>
              <a:p>
                <a:pPr marL="0" indent="0" algn="just">
                  <a:buNone/>
                </a:pPr>
                <a:r>
                  <a:rPr lang="ru-RU" sz="3100" dirty="0"/>
                  <a:t> </a:t>
                </a:r>
              </a:p>
              <a:p>
                <a:pPr marL="0" indent="0" algn="just">
                  <a:buNone/>
                </a:pPr>
                <a:r>
                  <a:rPr lang="ru-RU" sz="3100" dirty="0"/>
                  <a:t>Поскольку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ru-RU" sz="31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1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100">
                        <a:latin typeface="Cambria Math" panose="02040503050406030204" pitchFamily="18" charset="0"/>
                      </a:rPr>
                      <m:t>)=0,</m:t>
                    </m:r>
                    <m:r>
                      <a:rPr lang="ru-RU" sz="31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ru-RU" sz="3100" dirty="0"/>
                  <a:t>, то поставленная задача сводится к поиску функции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ru-RU" sz="3100" i="1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ru-RU" sz="31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ru-RU" sz="3100" dirty="0"/>
                  <a:t> из уравнения </a:t>
                </a:r>
              </a:p>
              <a:p>
                <a:pPr marL="0" indent="0" algn="just">
                  <a:buNone/>
                </a:pPr>
                <a:endParaRPr lang="ru-RU" sz="3100" dirty="0"/>
              </a:p>
              <a:p>
                <a:pPr marL="0" indent="0" algn="ctr">
                  <a:buNone/>
                </a:pPr>
                <a:r>
                  <a:rPr lang="ru-RU" sz="31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supHide m:val="on"/>
                        <m:ctrlPr>
                          <a:rPr lang="ru-RU" sz="3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5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35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acc>
                      <m:accPr>
                        <m:chr m:val="̃"/>
                        <m:ctrlPr>
                          <a:rPr lang="ru-RU" sz="3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5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ru-RU" sz="35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5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5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5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5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5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5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35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50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35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5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3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35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35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d>
                      <m:dPr>
                        <m:ctrlPr>
                          <a:rPr lang="ru-RU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3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5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ru-RU" sz="35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35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5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5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35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ru-RU" sz="35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5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3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5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5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35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3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5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ru-RU" sz="35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5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5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50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ru-RU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35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ru-RU" sz="3500" i="1">
                                <a:latin typeface="Cambria Math" panose="02040503050406030204" pitchFamily="18" charset="0"/>
                              </a:rPr>
                              <m:t>𝜕𝜈</m:t>
                            </m:r>
                          </m:den>
                        </m:f>
                        <m:r>
                          <a:rPr lang="ru-RU" sz="35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5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sz="3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35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ru-RU" sz="35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u-RU" sz="3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35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5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3100" dirty="0"/>
                  <a:t>                                                                         (3)</a:t>
                </a:r>
              </a:p>
              <a:p>
                <a:pPr marL="0" indent="0" algn="ctr">
                  <a:buNone/>
                </a:pPr>
                <a:r>
                  <a:rPr lang="ru-RU" sz="3100" dirty="0"/>
                  <a:t>	</a:t>
                </a:r>
              </a:p>
              <a:p>
                <a:pPr marL="0" indent="0" algn="just">
                  <a:buNone/>
                </a:pPr>
                <a:r>
                  <a:rPr lang="ru-RU" sz="3100" dirty="0"/>
                  <a:t>Раз правая часть уравнения может быть посчитана,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ru-RU" sz="3100" dirty="0"/>
                  <a:t> может быть найдено как решение уже рассмотренной ОЗГ, когда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3100" dirty="0"/>
                  <a:t> проходит по некоторой поверхности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3100" dirty="0"/>
                  <a:t>. </a:t>
                </a:r>
              </a:p>
              <a:p>
                <a:pPr marL="0" indent="0" algn="just">
                  <a:buNone/>
                </a:pPr>
                <a:r>
                  <a:rPr lang="ru-RU" sz="3100" dirty="0"/>
                  <a:t>Затем найденная плотность подставляется во второе выражение вместо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3100">
                        <a:latin typeface="Cambria Math" panose="02040503050406030204" pitchFamily="18" charset="0"/>
                      </a:rPr>
                      <m:t>Δ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3100" dirty="0"/>
                  <a:t>, в котором уже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31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3100" dirty="0"/>
                  <a:t>, </a:t>
                </a:r>
                <a14:m>
                  <m:oMath xmlns:m="http://schemas.openxmlformats.org/officeDocument/2006/math">
                    <m:r>
                      <a:rPr lang="ru-RU" sz="3100" i="1"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1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ru-RU" sz="31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31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310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𝜕𝜈</m:t>
                        </m:r>
                      </m:den>
                    </m:f>
                    <m:r>
                      <a:rPr lang="ru-RU" sz="31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ru-RU" sz="3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1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31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100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543BE88B-2C72-4CC0-B5DD-CEF9D5C837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35" y="886691"/>
                <a:ext cx="11102266" cy="5834784"/>
              </a:xfrm>
              <a:blipFill>
                <a:blip r:embed="rId2"/>
                <a:stretch>
                  <a:fillRect l="-220" t="-1148" r="-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6584FA-113A-4093-96E9-1E45D5AD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13001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8597DE-22D8-4E41-BCD8-3B129E22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08" y="18255"/>
            <a:ext cx="10515600" cy="1325563"/>
          </a:xfrm>
        </p:spPr>
        <p:txBody>
          <a:bodyPr/>
          <a:lstStyle/>
          <a:p>
            <a:r>
              <a:rPr lang="ru-RU" dirty="0"/>
              <a:t>Метод фундаментальных решений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08C3A76E-0143-46EB-9EA8-F0686D367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8273" y="1162975"/>
                <a:ext cx="11336784" cy="555849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ru-RU" sz="3800" dirty="0"/>
                  <a:t>Идея метода заключается поиске приближённого решения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ru-RU" sz="3800" dirty="0"/>
                  <a:t> краевой задачи в виде</a:t>
                </a:r>
              </a:p>
              <a:p>
                <a:endParaRPr lang="ru-RU" sz="3800" dirty="0"/>
              </a:p>
              <a:p>
                <a:pPr marL="0" indent="0" algn="ctr">
                  <a:buNone/>
                </a:pPr>
                <a:r>
                  <a:rPr lang="ru-RU" sz="3800" dirty="0"/>
                  <a:t>	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ru-RU" sz="59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ru-RU" sz="59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5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5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5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59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3800" dirty="0"/>
                  <a:t>                                             (1)</a:t>
                </a:r>
              </a:p>
              <a:p>
                <a:pPr marL="0" indent="0">
                  <a:buNone/>
                </a:pPr>
                <a:r>
                  <a:rPr lang="ru-RU" sz="3800" dirty="0"/>
                  <a:t> </a:t>
                </a:r>
              </a:p>
              <a:p>
                <a:pPr marL="0" indent="0" algn="just">
                  <a:buNone/>
                </a:pPr>
                <a:r>
                  <a:rPr lang="ru-RU" sz="38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4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4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4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4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46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ru-RU" sz="4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4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4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4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4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4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46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ru-RU" sz="4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4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4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4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4600">
                        <a:latin typeface="Cambria Math" panose="02040503050406030204" pitchFamily="18" charset="0"/>
                      </a:rPr>
                      <m:t>ln</m:t>
                    </m:r>
                    <m:r>
                      <a:rPr lang="ru-RU" sz="4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4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 sz="4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sz="4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4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4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ru-RU" sz="4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ru-RU" sz="4600">
                        <a:latin typeface="Cambria Math" panose="02040503050406030204" pitchFamily="18" charset="0"/>
                      </a:rPr>
                      <m:t>ln</m:t>
                    </m:r>
                    <m:r>
                      <a:rPr lang="ru-RU" sz="4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4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u-RU" sz="3800" dirty="0"/>
                  <a:t>, а 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800" dirty="0"/>
                  <a:t> суть решения задачи минимизации функционала </a:t>
                </a:r>
              </a:p>
              <a:p>
                <a:pPr marL="0" indent="0">
                  <a:buNone/>
                </a:pPr>
                <a:endParaRPr lang="ru-RU" sz="3800" dirty="0"/>
              </a:p>
              <a:p>
                <a:pPr marL="0" indent="0">
                  <a:buNone/>
                </a:pPr>
                <a:r>
                  <a:rPr lang="ru-RU" sz="3800" dirty="0"/>
                  <a:t>	</a:t>
                </a:r>
                <a14:m>
                  <m:oMath xmlns:m="http://schemas.openxmlformats.org/officeDocument/2006/math">
                    <m:r>
                      <a:rPr lang="ru-RU" sz="3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sz="3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3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3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3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3800">
                        <a:latin typeface="Cambria Math" panose="02040503050406030204" pitchFamily="18" charset="0"/>
                      </a:rPr>
                      <m:t>)=|</m:t>
                    </m:r>
                    <m:d>
                      <m:dPr>
                        <m:begChr m:val="|"/>
                        <m:endChr m:val="|"/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ru-RU" sz="3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ru-RU" sz="3800">
                                <a:latin typeface="Cambria Math" panose="02040503050406030204" pitchFamily="18" charset="0"/>
                              </a:rPr>
                              <m:t>‍</m:t>
                            </m:r>
                          </m:e>
                        </m:nary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ru-RU" sz="3800">
                                <a:latin typeface="Cambria Math" panose="02040503050406030204" pitchFamily="18" charset="0"/>
                              </a:rPr>
                              <m:t>‍</m:t>
                            </m:r>
                          </m:e>
                        </m:nary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38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u-RU" sz="3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sub>
                      <m:sup>
                        <m:r>
                          <a:rPr lang="ru-RU" sz="3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3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u-RU" sz="3800" dirty="0"/>
              </a:p>
              <a:p>
                <a:pPr marL="0" indent="0" algn="r">
                  <a:buNone/>
                </a:pPr>
                <a:r>
                  <a:rPr lang="ru-RU" sz="3800" dirty="0"/>
                  <a:t>	</a:t>
                </a:r>
                <a14:m>
                  <m:oMath xmlns:m="http://schemas.openxmlformats.org/officeDocument/2006/math">
                    <m:r>
                      <a:rPr lang="ru-RU" sz="3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380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3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38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ru-RU" sz="38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𝜕𝜈</m:t>
                        </m:r>
                      </m:den>
                    </m:f>
                    <m:r>
                      <a:rPr lang="ru-RU" sz="38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ru-RU" sz="38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𝜕𝜈</m:t>
                        </m:r>
                      </m:den>
                    </m:f>
                    <m:r>
                      <a:rPr lang="ru-RU" sz="380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ru-RU" sz="3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38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>
                          <m:sSubPr>
                            <m:ctrlPr>
                              <a:rPr lang="ru-RU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u-RU" sz="3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3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38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ru-RU" sz="380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ru-RU" sz="3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38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ru-RU" sz="3800">
                        <a:latin typeface="Cambria Math" panose="02040503050406030204" pitchFamily="18" charset="0"/>
                      </a:rPr>
                      <m:t>min</m:t>
                    </m:r>
                    <m:r>
                      <a:rPr lang="ru-RU" sz="38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3800" dirty="0"/>
                  <a:t>                 (2)</a:t>
                </a:r>
              </a:p>
              <a:p>
                <a:pPr marL="0" indent="0" algn="ctr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08C3A76E-0143-46EB-9EA8-F0686D367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273" y="1162975"/>
                <a:ext cx="11336784" cy="5558499"/>
              </a:xfrm>
              <a:blipFill>
                <a:blip r:embed="rId2"/>
                <a:stretch>
                  <a:fillRect l="-1129" t="-3180" r="-11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39CC2D-982C-42D3-B5A8-56C9D856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01280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CF43AA6-1D01-421A-9507-9B912379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178370"/>
            <a:ext cx="11210925" cy="744836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kern="1200" dirty="0" err="1">
                <a:ln/>
                <a:latin typeface="+mj-lt"/>
                <a:ea typeface="+mj-ea"/>
                <a:cs typeface="+mj-cs"/>
              </a:rPr>
              <a:t>Устойчивость</a:t>
            </a:r>
            <a:r>
              <a:rPr lang="en-US" sz="4000" b="1" kern="1200" dirty="0">
                <a:ln/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ln/>
                <a:latin typeface="+mj-lt"/>
                <a:ea typeface="+mj-ea"/>
                <a:cs typeface="+mj-cs"/>
              </a:rPr>
              <a:t>метода</a:t>
            </a:r>
            <a:r>
              <a:rPr lang="en-US" sz="4000" b="1" kern="1200" dirty="0">
                <a:ln/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ln/>
                <a:latin typeface="+mj-lt"/>
                <a:ea typeface="+mj-ea"/>
                <a:cs typeface="+mj-cs"/>
              </a:rPr>
              <a:t>фундаментальных</a:t>
            </a:r>
            <a:r>
              <a:rPr lang="en-US" sz="4000" b="1" kern="1200" dirty="0">
                <a:ln/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ln/>
                <a:latin typeface="+mj-lt"/>
                <a:ea typeface="+mj-ea"/>
                <a:cs typeface="+mj-cs"/>
              </a:rPr>
              <a:t>решений</a:t>
            </a:r>
            <a:endParaRPr lang="en-US" sz="4000" b="1" kern="1200" dirty="0">
              <a:ln/>
              <a:latin typeface="+mj-lt"/>
              <a:ea typeface="+mj-ea"/>
              <a:cs typeface="+mj-cs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047189E-2596-4688-AFC2-9EAFCF96A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002" y="834399"/>
            <a:ext cx="8581659" cy="561075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F041D1-7741-4630-B14B-3D27BD07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9F648-A839-4F55-A9FE-256BB38B2490}"/>
              </a:ext>
            </a:extLst>
          </p:cNvPr>
          <p:cNvSpPr txBox="1"/>
          <p:nvPr/>
        </p:nvSpPr>
        <p:spPr>
          <a:xfrm>
            <a:off x="186431" y="4228037"/>
            <a:ext cx="2902998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Значения функционала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0EE05-92B6-4C73-92A2-C571A36A0DE3}"/>
              </a:ext>
            </a:extLst>
          </p:cNvPr>
          <p:cNvSpPr txBox="1"/>
          <p:nvPr/>
        </p:nvSpPr>
        <p:spPr>
          <a:xfrm>
            <a:off x="294875" y="1436017"/>
            <a:ext cx="2572611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Погрешность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700121587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B469AB1-2B0C-4254-A8F0-721D5D792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Сравнение результатов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C03546-14BF-479C-99D5-B537B7AF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87321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ECC6FA-8B07-4209-AC42-8DE304FB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26</a:t>
            </a:fld>
            <a:endParaRPr lang="ru-RU"/>
          </a:p>
        </p:txBody>
      </p: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1F1525-A11B-4662-8E76-AA777A1DA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3" y="-276413"/>
            <a:ext cx="5787827" cy="7777001"/>
          </a:xfr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2EC13B-B73E-46E0-A32E-6966206A8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6413"/>
            <a:ext cx="6009501" cy="7777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482CAD-22A6-40ED-BFAC-BFBFAE7F258C}"/>
                  </a:ext>
                </a:extLst>
              </p:cNvPr>
              <p:cNvSpPr txBox="1"/>
              <p:nvPr/>
            </p:nvSpPr>
            <p:spPr>
              <a:xfrm>
                <a:off x="4697767" y="3119644"/>
                <a:ext cx="344305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482CAD-22A6-40ED-BFAC-BFBFAE7F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67" y="3119644"/>
                <a:ext cx="344305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6">
            <a:extLst>
              <a:ext uri="{FF2B5EF4-FFF2-40B4-BE49-F238E27FC236}">
                <a16:creationId xmlns:a16="http://schemas.microsoft.com/office/drawing/2014/main" id="{5279A6B1-9361-4801-BF70-7DB91FD069A3}"/>
              </a:ext>
            </a:extLst>
          </p:cNvPr>
          <p:cNvSpPr/>
          <p:nvPr/>
        </p:nvSpPr>
        <p:spPr>
          <a:xfrm>
            <a:off x="603681" y="346229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7717780-1004-48DE-92EC-9069A2536D12}"/>
              </a:ext>
            </a:extLst>
          </p:cNvPr>
          <p:cNvSpPr/>
          <p:nvPr/>
        </p:nvSpPr>
        <p:spPr>
          <a:xfrm>
            <a:off x="3417903" y="346229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C57B327-1D3D-46F5-B950-28B8903B9D1F}"/>
              </a:ext>
            </a:extLst>
          </p:cNvPr>
          <p:cNvSpPr/>
          <p:nvPr/>
        </p:nvSpPr>
        <p:spPr>
          <a:xfrm>
            <a:off x="603681" y="4065451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75F17C2-6502-4AF0-ACFF-1C8DBAA9B046}"/>
              </a:ext>
            </a:extLst>
          </p:cNvPr>
          <p:cNvSpPr/>
          <p:nvPr/>
        </p:nvSpPr>
        <p:spPr>
          <a:xfrm>
            <a:off x="3417903" y="4065451"/>
            <a:ext cx="319596" cy="3195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53804793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10A33F-E0E1-4509-9BF7-F5A65442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27</a:t>
            </a:fld>
            <a:endParaRPr lang="ru-RU"/>
          </a:p>
        </p:txBody>
      </p:sp>
      <p:pic>
        <p:nvPicPr>
          <p:cNvPr id="6" name="Объект 5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865A3973-636F-4FF7-B4C3-D69208FD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441"/>
            <a:ext cx="6096000" cy="7888943"/>
          </a:xfrm>
        </p:spPr>
      </p:pic>
      <p:pic>
        <p:nvPicPr>
          <p:cNvPr id="8" name="Рисунок 7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C57C735E-5EE6-4222-ABD4-D9EC5A23A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71928"/>
            <a:ext cx="6096001" cy="7978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EFE6F8-7D9E-4AC9-9EF3-2BF2A921A1FE}"/>
                  </a:ext>
                </a:extLst>
              </p:cNvPr>
              <p:cNvSpPr txBox="1"/>
              <p:nvPr/>
            </p:nvSpPr>
            <p:spPr>
              <a:xfrm>
                <a:off x="4342659" y="3269587"/>
                <a:ext cx="354958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EFE6F8-7D9E-4AC9-9EF3-2BF2A921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59" y="3269587"/>
                <a:ext cx="354958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564368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8AF386-824F-427E-9486-0883FDE1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28</a:t>
            </a:fld>
            <a:endParaRPr lang="ru-RU"/>
          </a:p>
        </p:txBody>
      </p:sp>
      <p:pic>
        <p:nvPicPr>
          <p:cNvPr id="6" name="Рисунок 5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E99879D1-8EF6-4253-B430-C3F2D7EEF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61" y="-424873"/>
            <a:ext cx="7376447" cy="7998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F536E-7CE3-4439-95A7-36BE2B3AD109}"/>
                  </a:ext>
                </a:extLst>
              </p:cNvPr>
              <p:cNvSpPr txBox="1"/>
              <p:nvPr/>
            </p:nvSpPr>
            <p:spPr>
              <a:xfrm>
                <a:off x="205666" y="296545"/>
                <a:ext cx="2408226" cy="973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F536E-7CE3-4439-95A7-36BE2B3A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66" y="296545"/>
                <a:ext cx="2408226" cy="973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987924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8D729-8862-4947-907A-2AE97988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4" y="114697"/>
            <a:ext cx="10515600" cy="1325563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45FAF1-536E-40A9-9E81-DFBCABEED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508"/>
            <a:ext cx="10613994" cy="5388744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Проведенное исследование устойчивости ОЗГ показало, что  </a:t>
            </a:r>
            <a:r>
              <a:rPr lang="ru-RU" b="1" dirty="0"/>
              <a:t>решение ОЗГ в классе гармонических плотностей неустойчиво</a:t>
            </a:r>
            <a:r>
              <a:rPr lang="en-US" b="1" dirty="0"/>
              <a:t> </a:t>
            </a:r>
            <a:r>
              <a:rPr lang="ru-RU" b="1" dirty="0"/>
              <a:t>относительно числа потенциалов</a:t>
            </a:r>
            <a:r>
              <a:rPr lang="ru-RU" dirty="0"/>
              <a:t>. Метод решения ОЗГ при небольших количествах используемых базисных потенциалов и малых погрешностях  дает приемлемую погрешность определения плотности.										</a:t>
            </a:r>
          </a:p>
          <a:p>
            <a:pPr algn="just"/>
            <a:r>
              <a:rPr lang="ru-RU" dirty="0"/>
              <a:t>Предложенная в данной работе </a:t>
            </a:r>
            <a:r>
              <a:rPr lang="ru-RU" b="1" dirty="0"/>
              <a:t>модификация метода фундаментальных решений для решения краевой задачи для бигармонического уравнения оказалась намного лучше метода, основанного на ОЗГ,  как по точности при одинаковом количестве базисных потенциалов, так и по скорости работы</a:t>
            </a:r>
            <a:r>
              <a:rPr lang="ru-RU" dirty="0"/>
              <a:t>. Также к плюсам этой модификации необходимо отнести простоту реализации, которая не требует вычисления несобственных интегралов. 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9F008A-F3E2-4177-B09D-D4B225EE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5639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C88F2-62C3-40F5-A5B4-703207416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902110" cy="287937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Обратная задача гравиметрии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B46F4F9-1109-461F-B4CF-68A1B5A97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989" y="0"/>
            <a:ext cx="7568924" cy="7192069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24D6A8-E845-42DB-B3D4-B98853D3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75548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380006" y="2232360"/>
            <a:ext cx="5604770" cy="35454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9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Спасибо</a:t>
            </a:r>
            <a:r>
              <a:rPr lang="en-US" sz="9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9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9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9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внимание</a:t>
            </a:r>
            <a:r>
              <a:rPr lang="en-US" sz="9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Content Placeholder 11" descr="Программист">
            <a:extLst>
              <a:ext uri="{FF2B5EF4-FFF2-40B4-BE49-F238E27FC236}">
                <a16:creationId xmlns:a16="http://schemas.microsoft.com/office/drawing/2014/main" id="{789D4001-6A9E-4D9E-8446-BE7938804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ECAA90-E13A-44F6-9E2F-3A41D33F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A5D28A39-DC4B-4521-9FF8-80ED88A01777}" type="slidenum">
              <a:rPr lang="en-US" sz="1500">
                <a:solidFill>
                  <a:srgbClr val="FFFFFF"/>
                </a:solidFill>
              </a:rPr>
              <a:pPr algn="ctr" defTabSz="914400">
                <a:spcAft>
                  <a:spcPts val="600"/>
                </a:spcAft>
              </a:pPr>
              <a:t>30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764D9-19CE-4CC6-A478-314CDA3C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59" y="199748"/>
            <a:ext cx="10515600" cy="1325562"/>
          </a:xfrm>
        </p:spPr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90E08F-B7E7-4FE3-80FB-7DA9FB25127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45016" y="1537185"/>
                <a:ext cx="11233425" cy="465482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ru-RU" sz="3200" dirty="0">
                    <a:solidFill>
                      <a:schemeClr val="tx1"/>
                    </a:solidFill>
                  </a:rPr>
                  <a:t>Пусть 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=2,3</m:t>
                    </m:r>
                  </m:oMath>
                </a14:m>
                <a:r>
                  <a:rPr lang="ru-RU" sz="3200" dirty="0">
                    <a:solidFill>
                      <a:schemeClr val="tx1"/>
                    </a:solidFill>
                  </a:rPr>
                  <a:t> — ограниченная область с </a:t>
                </a:r>
                <a:r>
                  <a:rPr lang="ru-RU" sz="3200" dirty="0" err="1">
                    <a:solidFill>
                      <a:schemeClr val="tx1"/>
                    </a:solidFill>
                  </a:rPr>
                  <a:t>ляпуновской</a:t>
                </a:r>
                <a:r>
                  <a:rPr lang="ru-RU" sz="3200" dirty="0">
                    <a:solidFill>
                      <a:schemeClr val="tx1"/>
                    </a:solidFill>
                  </a:rPr>
                  <a:t> границей, 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sz="3200" dirty="0">
                    <a:solidFill>
                      <a:schemeClr val="tx1"/>
                    </a:solidFill>
                  </a:rPr>
                  <a:t> — достаточно гладкая поверхность, 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ru-RU" sz="3200" dirty="0">
                    <a:solidFill>
                      <a:schemeClr val="tx1"/>
                    </a:solidFill>
                  </a:rPr>
                  <a:t> — функция, заданная на 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32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r>
                  <a:rPr lang="ru-RU" sz="3200" dirty="0">
                    <a:solidFill>
                      <a:schemeClr val="tx1"/>
                    </a:solidFill>
                  </a:rPr>
                  <a:t>Требуется найти плотность 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3200" dirty="0">
                    <a:solidFill>
                      <a:schemeClr val="tx1"/>
                    </a:solidFill>
                  </a:rPr>
                  <a:t> из выражения </a:t>
                </a:r>
              </a:p>
              <a:p>
                <a:pPr marL="0" indent="0" algn="just">
                  <a:buNone/>
                </a:pPr>
                <a:endParaRPr lang="ru-RU" sz="32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ru-RU" sz="3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ru-RU" sz="32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ru-RU" sz="34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 algn="just">
                  <a:buNone/>
                </a:pP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90E08F-B7E7-4FE3-80FB-7DA9FB251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5016" y="1537185"/>
                <a:ext cx="11233425" cy="4654827"/>
              </a:xfrm>
              <a:blipFill>
                <a:blip r:embed="rId2"/>
                <a:stretch>
                  <a:fillRect l="-1140" t="-2618" r="-1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F14D57A-6640-45C2-B892-D909A198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4558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7B547-3670-4884-96DD-4BEF6065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</a:rPr>
              <a:t>Алгоритм решения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B755E17-4361-4D6A-9966-45F29282A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1800" dirty="0">
                    <a:solidFill>
                      <a:schemeClr val="bg1"/>
                    </a:solidFill>
                  </a:rPr>
                  <a:t>Расположим в открытом множестве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ru-RU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\</m:t>
                    </m:r>
                    <m:acc>
                      <m:accPr>
                        <m:chr m:val="̅"/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точки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ru-RU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ru-RU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(базисные точки) равномерно возле подобной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поверхности б</a:t>
                </a:r>
                <a:r>
                  <a:rPr lang="ru-RU" sz="1800" b="1" dirty="0">
                    <a:solidFill>
                      <a:schemeClr val="bg1"/>
                    </a:solidFill>
                  </a:rPr>
                  <a:t>о</a:t>
                </a:r>
                <a:r>
                  <a:rPr lang="ru-RU" sz="1800" dirty="0">
                    <a:solidFill>
                      <a:schemeClr val="bg1"/>
                    </a:solidFill>
                  </a:rPr>
                  <a:t>льшего радиуса, при этом сами точки должны располагаться с небольшими случайными отклонениями в ту или другую сторону по нормали от </a:t>
                </a:r>
                <a14:m>
                  <m:oMath xmlns:m="http://schemas.openxmlformats.org/officeDocument/2006/math">
                    <m:r>
                      <a:rPr lang="ru-RU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1400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ru-RU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B755E17-4361-4D6A-9966-45F29282A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633" t="-1786" r="-16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D87C3-236C-49B8-97CF-E8CE5033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8027" y="3446"/>
            <a:ext cx="6854554" cy="6854554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2277B43-D57A-4864-941C-C950B902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5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A65D7CA-3B36-4FB6-8579-BCE4C48916D5}"/>
                  </a:ext>
                </a:extLst>
              </p:cNvPr>
              <p:cNvSpPr/>
              <p:nvPr/>
            </p:nvSpPr>
            <p:spPr>
              <a:xfrm>
                <a:off x="9982200" y="4488930"/>
                <a:ext cx="4282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A65D7CA-3B36-4FB6-8579-BCE4C4891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4488930"/>
                <a:ext cx="4282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21005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EC5525-3E65-4222-8CCA-004BAC03B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899" y="144262"/>
                <a:ext cx="8023663" cy="6569476"/>
              </a:xfrm>
            </p:spPr>
            <p:txBody>
              <a:bodyPr>
                <a:normAutofit fontScale="25000" lnSpcReduction="20000"/>
              </a:bodyPr>
              <a:lstStyle/>
              <a:p>
                <a:pPr algn="just"/>
                <a:r>
                  <a:rPr lang="ru-RU" sz="8000" dirty="0">
                    <a:solidFill>
                      <a:schemeClr val="tx1"/>
                    </a:solidFill>
                  </a:rPr>
                  <a:t>Расставив точки, будем искать приближённое решение ОЗГ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ru-RU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u-RU" sz="8000" dirty="0">
                    <a:solidFill>
                      <a:schemeClr val="tx1"/>
                    </a:solidFill>
                  </a:rPr>
                  <a:t> в виде</a:t>
                </a:r>
              </a:p>
              <a:p>
                <a:pPr marL="0" indent="0" algn="just">
                  <a:buNone/>
                </a:pPr>
                <a:r>
                  <a:rPr lang="ru-RU" sz="8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ru-RU" sz="8000" dirty="0">
                    <a:solidFill>
                      <a:schemeClr val="tx1"/>
                    </a:solidFill>
                  </a:rPr>
                  <a:t>                      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u-RU" sz="1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ru-RU" sz="16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8000" dirty="0">
                    <a:solidFill>
                      <a:schemeClr val="tx1"/>
                    </a:solidFill>
                  </a:rPr>
                  <a:t>	                           (1)</a:t>
                </a:r>
              </a:p>
              <a:p>
                <a:pPr marL="0" indent="0" algn="ctr">
                  <a:buNone/>
                </a:pPr>
                <a:endParaRPr lang="ru-RU" sz="8000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ru-RU" sz="8000" dirty="0">
                    <a:solidFill>
                      <a:schemeClr val="tx1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ru-RU" sz="9600" dirty="0">
                    <a:solidFill>
                      <a:schemeClr val="tx1"/>
                    </a:solidFill>
                  </a:rPr>
                  <a:t> </a:t>
                </a:r>
                <a:r>
                  <a:rPr lang="ru-RU" sz="8000" dirty="0">
                    <a:solidFill>
                      <a:schemeClr val="tx1"/>
                    </a:solidFill>
                  </a:rPr>
                  <a:t>определяются из решения задачи минимизации функционала </a:t>
                </a:r>
              </a:p>
              <a:p>
                <a:pPr marL="0" indent="0" algn="just">
                  <a:buNone/>
                </a:pPr>
                <a:endParaRPr lang="ru-RU" sz="8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1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ru-RU" sz="16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1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16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6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ru-RU" sz="16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1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ru-RU" sz="16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ru-RU" sz="16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1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nary>
                          <m:naryPr>
                            <m:chr m:val="∑"/>
                            <m:limLoc m:val="undOvr"/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16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ru-RU" sz="16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‍</m:t>
                            </m:r>
                          </m:e>
                        </m:nary>
                        <m:sSub>
                          <m:sSubPr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ru-RU" sz="16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6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ru-RU" sz="1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ru-RU" sz="1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>
                          <m:sSubPr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u-RU" sz="16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b>
                    </m:sSub>
                    <m:r>
                      <a:rPr lang="ru-RU" sz="16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ru-RU" sz="1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ru-RU" sz="1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2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</a:t>
                </a:r>
                <a:r>
                  <a:rPr lang="ru-RU" sz="8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(2)</a:t>
                </a:r>
              </a:p>
              <a:p>
                <a:pPr marL="0" indent="0" algn="ctr">
                  <a:buNone/>
                </a:pPr>
                <a:endParaRPr lang="ru-RU" sz="8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nary>
                      <m:naryPr>
                        <m:limLoc m:val="subSup"/>
                        <m:supHide m:val="on"/>
                        <m:ctrlP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ru-RU" sz="1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1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1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ru-RU" sz="1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56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 algn="ctr">
                  <a:buNone/>
                </a:pPr>
                <a:endParaRPr lang="ru-RU" sz="5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EEC5525-3E65-4222-8CCA-004BAC03B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99" y="144262"/>
                <a:ext cx="8023663" cy="6569476"/>
              </a:xfrm>
              <a:blipFill>
                <a:blip r:embed="rId2"/>
                <a:stretch>
                  <a:fillRect l="-760" t="-1764" r="-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49B118-064A-447E-BFE9-1AD382DC6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1FE652-8D84-46E7-91BD-FF1461BCB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3898" y="559293"/>
            <a:ext cx="5508594" cy="5508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536975-CE34-4CD5-A163-F25B945B0E59}"/>
                  </a:ext>
                </a:extLst>
              </p:cNvPr>
              <p:cNvSpPr/>
              <p:nvPr/>
            </p:nvSpPr>
            <p:spPr>
              <a:xfrm>
                <a:off x="10925542" y="559293"/>
                <a:ext cx="4308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536975-CE34-4CD5-A163-F25B945B0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542" y="559293"/>
                <a:ext cx="43082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992CC66-15BB-45C0-9D27-25CE7EC26F1F}"/>
                  </a:ext>
                </a:extLst>
              </p:cNvPr>
              <p:cNvSpPr/>
              <p:nvPr/>
            </p:nvSpPr>
            <p:spPr>
              <a:xfrm>
                <a:off x="10711413" y="5092611"/>
                <a:ext cx="458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i="1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992CC66-15BB-45C0-9D27-25CE7EC26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413" y="5092611"/>
                <a:ext cx="4582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5222126-9D38-4EE8-9B1B-6F13AE9F8088}"/>
                  </a:ext>
                </a:extLst>
              </p:cNvPr>
              <p:cNvSpPr/>
              <p:nvPr/>
            </p:nvSpPr>
            <p:spPr>
              <a:xfrm>
                <a:off x="11396962" y="4187090"/>
                <a:ext cx="463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5222126-9D38-4EE8-9B1B-6F13AE9F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962" y="4187090"/>
                <a:ext cx="46352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EDD0FF9-36AB-4ECE-8E1F-31A2496343EB}"/>
                  </a:ext>
                </a:extLst>
              </p:cNvPr>
              <p:cNvSpPr/>
              <p:nvPr/>
            </p:nvSpPr>
            <p:spPr>
              <a:xfrm>
                <a:off x="9768071" y="270830"/>
                <a:ext cx="650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EDD0FF9-36AB-4ECE-8E1F-31A249634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071" y="270830"/>
                <a:ext cx="65043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2871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D77EB89-84EC-4231-80DC-E9EE3A3FE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6482" y="417251"/>
                <a:ext cx="3538271" cy="6251422"/>
              </a:xfrm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>
                <a:normAutofit fontScale="25000" lnSpcReduction="20000"/>
              </a:bodyPr>
              <a:lstStyle/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ru-RU" sz="5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560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5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5600" dirty="0"/>
                  <a:t> — координаты точки на плоскости, </a:t>
                </a:r>
                <a14:m>
                  <m:oMath xmlns:m="http://schemas.openxmlformats.org/officeDocument/2006/math">
                    <m:r>
                      <a:rPr lang="ru-RU" sz="5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5600" dirty="0"/>
                  <a:t> — аргумент точки относительно начала координат: </a:t>
                </a:r>
              </a:p>
              <a:p>
                <a:pPr marL="0" indent="0" algn="just">
                  <a:buNone/>
                </a:pPr>
                <a:endParaRPr lang="ru-RU" sz="5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48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4800" dirty="0"/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marL="0" indent="0" algn="ctr">
                  <a:buNone/>
                </a:pPr>
                <a:r>
                  <a:rPr lang="ru-RU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4800">
                        <a:latin typeface="Cambria Math" panose="02040503050406030204" pitchFamily="18" charset="0"/>
                      </a:rPr>
                      <m:t>sin</m:t>
                    </m:r>
                    <m:r>
                      <a:rPr lang="ru-RU" sz="480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480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ru-RU" sz="4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4800" dirty="0"/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480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4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4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u-RU" sz="4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ru-RU" sz="4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48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4800" dirty="0"/>
              </a:p>
              <a:p>
                <a:pPr marL="0" indent="0" algn="ctr">
                  <a:buNone/>
                </a:pPr>
                <a:r>
                  <a:rPr lang="ru-RU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=1.5,</m:t>
                    </m:r>
                  </m:oMath>
                </a14:m>
                <a:r>
                  <a:rPr lang="ru-RU" sz="4800" dirty="0"/>
                  <a:t> </a:t>
                </a:r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48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4800" dirty="0"/>
              </a:p>
              <a:p>
                <a:pPr marL="0" indent="0" algn="ctr">
                  <a:buNone/>
                </a:pPr>
                <a:r>
                  <a:rPr lang="ru-RU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480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ru-RU" sz="4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4800" dirty="0"/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marL="0" indent="0" algn="ctr">
                  <a:buNone/>
                </a:pPr>
                <a:r>
                  <a:rPr lang="ru-RU" sz="4800" dirty="0"/>
                  <a:t>	</a:t>
                </a:r>
              </a:p>
              <a:p>
                <a:pPr marL="0" indent="0" algn="ctr">
                  <a:buNone/>
                </a:pPr>
                <a:r>
                  <a:rPr lang="ru-RU" sz="4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4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4800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4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ru-RU" sz="48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4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≤−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4800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ru-RU" sz="48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4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4800" b="0" i="0" smtClean="0"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a:rPr lang="ru-RU" sz="4800">
                                <a:latin typeface="Cambria Math" panose="02040503050406030204" pitchFamily="18" charset="0"/>
                              </a:rPr>
                              <m:t>инач</m:t>
                            </m:r>
                            <m:r>
                              <a:rPr lang="ru-RU" sz="4800" b="0" i="1" smtClean="0">
                                <a:latin typeface="Cambria Math" panose="02040503050406030204" pitchFamily="18" charset="0"/>
                              </a:rPr>
                              <m:t>е</m:t>
                            </m:r>
                          </m:e>
                        </m:eqArr>
                      </m:e>
                    </m:d>
                    <m:r>
                      <a:rPr lang="ru-RU" sz="4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4800" dirty="0"/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algn="ctr"/>
                <a:endParaRPr lang="ru-RU" sz="4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4800" dirty="0"/>
              </a:p>
              <a:p>
                <a:pPr marL="0" indent="0" algn="ctr">
                  <a:buNone/>
                </a:pPr>
                <a:r>
                  <a:rPr lang="ru-RU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ru-RU" sz="48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ru-RU" sz="4800">
                        <a:latin typeface="Cambria Math" panose="02040503050406030204" pitchFamily="18" charset="0"/>
                      </a:rPr>
                      <m:t>cos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480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ru-RU" sz="4800">
                        <a:latin typeface="Cambria Math" panose="02040503050406030204" pitchFamily="18" charset="0"/>
                      </a:rPr>
                      <m:t>sin</m:t>
                    </m:r>
                    <m:r>
                      <a:rPr lang="ru-RU" sz="4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480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ru-RU" sz="4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48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480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ru-RU" sz="4800">
                            <a:latin typeface="Cambria Math" panose="02040503050406030204" pitchFamily="18" charset="0"/>
                          </a:rPr>
                          <m:t>‍</m:t>
                        </m:r>
                      </m:e>
                    </m:nary>
                    <m:sSub>
                      <m:sSub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4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4800" dirty="0"/>
                  <a:t> </a:t>
                </a:r>
              </a:p>
              <a:p>
                <a:pPr marL="0" indent="0" algn="ctr">
                  <a:buNone/>
                </a:pPr>
                <a:endParaRPr lang="ru-RU" sz="4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480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ru-RU" sz="480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4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4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4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4800">
                          <a:latin typeface="Cambria Math" panose="02040503050406030204" pitchFamily="18" charset="0"/>
                        </a:rPr>
                        <m:t>|).</m:t>
                      </m:r>
                    </m:oMath>
                  </m:oMathPara>
                </a14:m>
                <a:endParaRPr lang="ru-RU" sz="480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	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D77EB89-84EC-4231-80DC-E9EE3A3FE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6482" y="417251"/>
                <a:ext cx="3538271" cy="6251422"/>
              </a:xfrm>
              <a:blipFill>
                <a:blip r:embed="rId2"/>
                <a:stretch>
                  <a:fillRect l="-343" t="-875" r="-172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ADD4CB-F82C-4D09-9B5C-0E6B7908EDC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906" y="136525"/>
            <a:ext cx="6770088" cy="34993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1F214C-428F-47BC-8C76-0A6BB48BD68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7906" y="3635898"/>
            <a:ext cx="6770088" cy="3125890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4CCF7C5-43C1-47F4-B09F-2F3DCCF6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7</a:t>
            </a:fld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9471603-0ABE-49A3-BEE6-55320576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4" y="590637"/>
            <a:ext cx="1246806" cy="5676725"/>
          </a:xfrm>
        </p:spPr>
        <p:txBody>
          <a:bodyPr vert="vert270">
            <a:normAutofit/>
          </a:bodyPr>
          <a:lstStyle/>
          <a:p>
            <a:r>
              <a:rPr lang="ru-RU" sz="5400" b="1" dirty="0"/>
              <a:t>Примеры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0147255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3D1DABB-9961-4695-8D6A-60FA1069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B27949-1291-4762-9542-351D0E620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3909"/>
            <a:ext cx="12192000" cy="3325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383301-ED89-4FBC-9061-C4255348E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224956"/>
            <a:ext cx="12192000" cy="3633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84C50-3C9D-42BC-8701-47281ABEC73A}"/>
              </a:ext>
            </a:extLst>
          </p:cNvPr>
          <p:cNvSpPr txBox="1"/>
          <p:nvPr/>
        </p:nvSpPr>
        <p:spPr>
          <a:xfrm>
            <a:off x="9813502" y="1523354"/>
            <a:ext cx="2047066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Плотности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74597-9B71-4F34-9050-DC87D77CF654}"/>
              </a:ext>
            </a:extLst>
          </p:cNvPr>
          <p:cNvSpPr txBox="1"/>
          <p:nvPr/>
        </p:nvSpPr>
        <p:spPr>
          <a:xfrm>
            <a:off x="9635208" y="4912568"/>
            <a:ext cx="2403653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Потенциалы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CB94BF-7851-4A42-8ACD-0A8A8FC14E5F}"/>
                  </a:ext>
                </a:extLst>
              </p:cNvPr>
              <p:cNvSpPr txBox="1"/>
              <p:nvPr/>
            </p:nvSpPr>
            <p:spPr>
              <a:xfrm>
                <a:off x="10687977" y="6063962"/>
                <a:ext cx="1282082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CB94BF-7851-4A42-8ACD-0A8A8FC14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977" y="6063962"/>
                <a:ext cx="128208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22737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CB7731E-748F-4441-8F8B-8C68363D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8A39-DC4B-4521-9FF8-80ED88A01777}" type="slidenum">
              <a:rPr lang="ru-RU" smtClean="0"/>
              <a:t>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BC2FEE-6F8A-4BC7-BEC2-61B9C1A7A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3288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758F0B-D63F-4283-BBE8-AD54C1E6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68074"/>
            <a:ext cx="12192000" cy="377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BDEB1-ECEE-488D-B678-896099CCDD08}"/>
              </a:ext>
            </a:extLst>
          </p:cNvPr>
          <p:cNvSpPr txBox="1"/>
          <p:nvPr/>
        </p:nvSpPr>
        <p:spPr>
          <a:xfrm>
            <a:off x="9813502" y="1523354"/>
            <a:ext cx="2047066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Плотности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2DCDB-C8A7-463A-B4B2-88A534BCF32E}"/>
              </a:ext>
            </a:extLst>
          </p:cNvPr>
          <p:cNvSpPr txBox="1"/>
          <p:nvPr/>
        </p:nvSpPr>
        <p:spPr>
          <a:xfrm>
            <a:off x="9635208" y="4912568"/>
            <a:ext cx="2403653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ru-RU" sz="3200" b="1" dirty="0"/>
              <a:t>Потенциалы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12A59-D4D2-407F-AD5D-F3421FF6489A}"/>
                  </a:ext>
                </a:extLst>
              </p:cNvPr>
              <p:cNvSpPr txBox="1"/>
              <p:nvPr/>
            </p:nvSpPr>
            <p:spPr>
              <a:xfrm>
                <a:off x="10529152" y="6136700"/>
                <a:ext cx="1509709" cy="58477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12A59-D4D2-407F-AD5D-F3421FF64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9152" y="6136700"/>
                <a:ext cx="15097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38297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541</Words>
  <Application>Microsoft Office PowerPoint</Application>
  <PresentationFormat>Широкоэкранный</PresentationFormat>
  <Paragraphs>225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 2</vt:lpstr>
      <vt:lpstr>HDOfficeLightV0</vt:lpstr>
      <vt:lpstr>Тема Office</vt:lpstr>
      <vt:lpstr>Office Theme</vt:lpstr>
      <vt:lpstr>1_Office Theme</vt:lpstr>
      <vt:lpstr>Метод фундаментальных решений для бигармонического уравнения. Обратная задача объемного потенциала</vt:lpstr>
      <vt:lpstr>Содержание </vt:lpstr>
      <vt:lpstr>Обратная задача гравиметрии</vt:lpstr>
      <vt:lpstr>Постановка задачи</vt:lpstr>
      <vt:lpstr>Алгоритм решения</vt:lpstr>
      <vt:lpstr>Презентация PowerPoint</vt:lpstr>
      <vt:lpstr>Примеры решений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Неустойчивость ОЗГ</vt:lpstr>
      <vt:lpstr>Презентация PowerPoint</vt:lpstr>
      <vt:lpstr>Презентация PowerPoint</vt:lpstr>
      <vt:lpstr>Презентация PowerPoint</vt:lpstr>
      <vt:lpstr>Постановка краевой задачи для бигармонического уравнения</vt:lpstr>
      <vt:lpstr>Метод решения сведением к ОЗГ</vt:lpstr>
      <vt:lpstr>Метод фундаментальных решений</vt:lpstr>
      <vt:lpstr>Устойчивость метода фундаментальных решений</vt:lpstr>
      <vt:lpstr>Сравнение результатов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 фундаментальных решений для бигармонического уравнения. Обратная задача объемного потенциала</dc:title>
  <dc:creator>ДМ. Па.</dc:creator>
  <cp:lastModifiedBy>ДМ. Па.</cp:lastModifiedBy>
  <cp:revision>26</cp:revision>
  <dcterms:created xsi:type="dcterms:W3CDTF">2019-06-13T16:48:54Z</dcterms:created>
  <dcterms:modified xsi:type="dcterms:W3CDTF">2019-06-15T20:42:07Z</dcterms:modified>
</cp:coreProperties>
</file>